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331" r:id="rId2"/>
    <p:sldId id="497" r:id="rId3"/>
    <p:sldId id="448" r:id="rId4"/>
    <p:sldId id="388" r:id="rId5"/>
    <p:sldId id="501" r:id="rId6"/>
    <p:sldId id="500" r:id="rId7"/>
    <p:sldId id="498" r:id="rId8"/>
    <p:sldId id="488" r:id="rId9"/>
    <p:sldId id="502" r:id="rId10"/>
    <p:sldId id="499" r:id="rId11"/>
    <p:sldId id="495" r:id="rId12"/>
    <p:sldId id="503" r:id="rId13"/>
    <p:sldId id="504" r:id="rId14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70C0"/>
    <a:srgbClr val="000099"/>
    <a:srgbClr val="000066"/>
    <a:srgbClr val="F8F8F8"/>
    <a:srgbClr val="C0C0C0"/>
    <a:srgbClr val="5F5F5F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16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F1D8B207-4397-472B-B1DF-CAB117BC2B70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CB60FB9-007E-4E5C-9FF0-F074FDAC9F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3ED5ED-ED9D-4AF9-9D37-8AB759B7D739}" type="slidenum">
              <a:rPr lang="en-US"/>
              <a:pPr/>
              <a:t>1</a:t>
            </a:fld>
            <a:endParaRPr lang="en-US"/>
          </a:p>
        </p:txBody>
      </p:sp>
      <p:sp>
        <p:nvSpPr>
          <p:cNvPr id="256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23867-EFBA-4745-84F1-CB10832A30F8}" type="slidenum">
              <a:rPr lang="en-US"/>
              <a:pPr/>
              <a:t>10</a:t>
            </a:fld>
            <a:endParaRPr lang="en-US"/>
          </a:p>
        </p:txBody>
      </p:sp>
      <p:sp>
        <p:nvSpPr>
          <p:cNvPr id="641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F7E0B-D389-4B1E-B897-2B3A38CC74C3}" type="slidenum">
              <a:rPr lang="en-US"/>
              <a:pPr/>
              <a:t>11</a:t>
            </a:fld>
            <a:endParaRPr lang="en-US"/>
          </a:p>
        </p:txBody>
      </p:sp>
      <p:sp>
        <p:nvSpPr>
          <p:cNvPr id="629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3F4E0C-98C1-499E-B245-58440C66C751}" type="slidenum">
              <a:rPr lang="en-US"/>
              <a:pPr/>
              <a:t>12</a:t>
            </a:fld>
            <a:endParaRPr lang="en-US"/>
          </a:p>
        </p:txBody>
      </p:sp>
      <p:sp>
        <p:nvSpPr>
          <p:cNvPr id="64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90AD8-79D4-47B3-98B5-63268C9B2B45}" type="slidenum">
              <a:rPr lang="en-US"/>
              <a:pPr/>
              <a:t>13</a:t>
            </a:fld>
            <a:endParaRPr lang="en-US"/>
          </a:p>
        </p:txBody>
      </p:sp>
      <p:sp>
        <p:nvSpPr>
          <p:cNvPr id="65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F2951B-B06B-42F3-86DB-FA7C6DB77A3B}" type="slidenum">
              <a:rPr lang="en-US"/>
              <a:pPr/>
              <a:t>2</a:t>
            </a:fld>
            <a:endParaRPr lang="en-US"/>
          </a:p>
        </p:txBody>
      </p:sp>
      <p:sp>
        <p:nvSpPr>
          <p:cNvPr id="636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244874-072B-43C1-BAAC-39327553AF13}" type="slidenum">
              <a:rPr lang="en-US"/>
              <a:pPr/>
              <a:t>3</a:t>
            </a:fld>
            <a:endParaRPr lang="en-US"/>
          </a:p>
        </p:txBody>
      </p:sp>
      <p:sp>
        <p:nvSpPr>
          <p:cNvPr id="56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B7FD8B-88D0-4F00-9C66-429156AB4052}" type="slidenum">
              <a:rPr lang="en-US"/>
              <a:pPr/>
              <a:t>4</a:t>
            </a:fld>
            <a:endParaRPr lang="en-US"/>
          </a:p>
        </p:txBody>
      </p:sp>
      <p:sp>
        <p:nvSpPr>
          <p:cNvPr id="392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66ECC-8E46-4458-A33C-C0B5E97CB264}" type="slidenum">
              <a:rPr lang="en-US"/>
              <a:pPr/>
              <a:t>5</a:t>
            </a:fld>
            <a:endParaRPr lang="en-US"/>
          </a:p>
        </p:txBody>
      </p:sp>
      <p:sp>
        <p:nvSpPr>
          <p:cNvPr id="64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2C4DF-C2F8-417C-A0CD-E020013BB89C}" type="slidenum">
              <a:rPr lang="en-US"/>
              <a:pPr/>
              <a:t>6</a:t>
            </a:fld>
            <a:endParaRPr lang="en-US"/>
          </a:p>
        </p:txBody>
      </p:sp>
      <p:sp>
        <p:nvSpPr>
          <p:cNvPr id="643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B824E3-1D76-42B2-A72F-6B97392A7B41}" type="slidenum">
              <a:rPr lang="en-US"/>
              <a:pPr/>
              <a:t>7</a:t>
            </a:fld>
            <a:endParaRPr lang="en-US"/>
          </a:p>
        </p:txBody>
      </p:sp>
      <p:sp>
        <p:nvSpPr>
          <p:cNvPr id="638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16C7DD-FA2C-4FE9-ABCA-74222C03A743}" type="slidenum">
              <a:rPr lang="en-US"/>
              <a:pPr/>
              <a:t>8</a:t>
            </a:fld>
            <a:endParaRPr lang="en-US"/>
          </a:p>
        </p:txBody>
      </p:sp>
      <p:sp>
        <p:nvSpPr>
          <p:cNvPr id="586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8C9BA5-C5C3-49DD-A36C-E406FB8C0B8F}" type="slidenum">
              <a:rPr lang="en-US"/>
              <a:pPr/>
              <a:t>9</a:t>
            </a:fld>
            <a:endParaRPr lang="en-US"/>
          </a:p>
        </p:txBody>
      </p:sp>
      <p:sp>
        <p:nvSpPr>
          <p:cNvPr id="64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47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4343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4275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6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9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2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5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8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1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4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7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0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3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9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2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8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1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2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3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4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6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7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3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54335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4336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3505200" y="2324100"/>
            <a:ext cx="4892675" cy="76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GB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949450"/>
            <a:ext cx="7678737" cy="5794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fld id="{CFD5F937-3720-4DD7-AD42-EE352FB919EF}" type="slidenum">
              <a:rPr lang="en-AU"/>
              <a:pPr/>
              <a:t>‹#›</a:t>
            </a:fld>
            <a:endParaRPr lang="en-AU"/>
          </a:p>
        </p:txBody>
      </p:sp>
      <p:pic>
        <p:nvPicPr>
          <p:cNvPr id="54350" name="Picture 78" descr="ei_logo_hire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4663" y="5508625"/>
            <a:ext cx="3241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-153988"/>
            <a:ext cx="2174875" cy="6249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-153988"/>
            <a:ext cx="6372225" cy="6249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153988"/>
            <a:ext cx="6191250" cy="10668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2813" y="1905000"/>
            <a:ext cx="8110537" cy="419100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-153988"/>
            <a:ext cx="6191250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</p:txBody>
      </p:sp>
      <p:sp>
        <p:nvSpPr>
          <p:cNvPr id="53324" name="Line 76"/>
          <p:cNvSpPr>
            <a:spLocks noChangeShapeType="1"/>
          </p:cNvSpPr>
          <p:nvPr userDrawn="1"/>
        </p:nvSpPr>
        <p:spPr bwMode="auto">
          <a:xfrm>
            <a:off x="0" y="1141413"/>
            <a:ext cx="6516688" cy="0"/>
          </a:xfrm>
          <a:prstGeom prst="line">
            <a:avLst/>
          </a:prstGeom>
          <a:noFill/>
          <a:ln w="635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AU"/>
          </a:p>
        </p:txBody>
      </p:sp>
      <p:pic>
        <p:nvPicPr>
          <p:cNvPr id="53325" name="Picture 77" descr="ei_logo_hires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10375" y="317500"/>
            <a:ext cx="2000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326" name="Rectangle 78"/>
          <p:cNvSpPr>
            <a:spLocks noChangeArrowheads="1"/>
          </p:cNvSpPr>
          <p:nvPr/>
        </p:nvSpPr>
        <p:spPr bwMode="auto">
          <a:xfrm>
            <a:off x="179388" y="6453188"/>
            <a:ext cx="28797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AU" sz="1400"/>
              <a:t>www.economicinsights.com.au</a:t>
            </a:r>
          </a:p>
        </p:txBody>
      </p:sp>
      <p:sp>
        <p:nvSpPr>
          <p:cNvPr id="53327" name="Rectangle 79"/>
          <p:cNvSpPr>
            <a:spLocks noChangeArrowheads="1"/>
          </p:cNvSpPr>
          <p:nvPr userDrawn="1"/>
        </p:nvSpPr>
        <p:spPr bwMode="auto">
          <a:xfrm>
            <a:off x="8113713" y="6473825"/>
            <a:ext cx="40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0C610905-E7A0-4145-99F6-CCC8A971735D}" type="slidenum">
              <a:rPr lang="en-US" sz="1400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j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836613"/>
            <a:ext cx="8305800" cy="1066800"/>
          </a:xfrm>
        </p:spPr>
        <p:txBody>
          <a:bodyPr/>
          <a:lstStyle/>
          <a:p>
            <a:r>
              <a:rPr lang="en-US" dirty="0">
                <a:solidFill>
                  <a:srgbClr val="800000"/>
                </a:solidFill>
                <a:latin typeface="Arial" charset="0"/>
              </a:rPr>
              <a:t>Measuring NSP Inputs for </a:t>
            </a:r>
            <a:br>
              <a:rPr lang="en-US" dirty="0">
                <a:solidFill>
                  <a:srgbClr val="800000"/>
                </a:solidFill>
                <a:latin typeface="Arial" charset="0"/>
              </a:rPr>
            </a:br>
            <a:r>
              <a:rPr lang="en-US" dirty="0">
                <a:solidFill>
                  <a:srgbClr val="800000"/>
                </a:solidFill>
                <a:latin typeface="Arial" charset="0"/>
              </a:rPr>
              <a:t> Economic Benchmarking</a:t>
            </a:r>
            <a:endParaRPr lang="en-AU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395288" y="2636838"/>
            <a:ext cx="80772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endParaRPr lang="en-NZ" sz="2400" b="1" dirty="0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 dirty="0">
                <a:solidFill>
                  <a:schemeClr val="tx1"/>
                </a:solidFill>
              </a:rPr>
              <a:t>AER Economic Benchmarking Workshop #6</a:t>
            </a:r>
          </a:p>
          <a:p>
            <a:pPr algn="r" eaLnBrk="0" hangingPunct="0"/>
            <a:endParaRPr lang="en-NZ" sz="2400" b="1" dirty="0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 dirty="0">
                <a:solidFill>
                  <a:schemeClr val="tx1"/>
                </a:solidFill>
              </a:rPr>
              <a:t>7 May 2013</a:t>
            </a:r>
          </a:p>
          <a:p>
            <a:pPr algn="r" eaLnBrk="0" hangingPunct="0"/>
            <a:endParaRPr lang="en-NZ" sz="2400" b="1" dirty="0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 dirty="0">
                <a:solidFill>
                  <a:schemeClr val="tx1"/>
                </a:solidFill>
              </a:rPr>
              <a:t>Denis Lawrence and John </a:t>
            </a:r>
            <a:r>
              <a:rPr lang="en-NZ" sz="2400" b="1" dirty="0" err="1">
                <a:solidFill>
                  <a:schemeClr val="tx1"/>
                </a:solidFill>
              </a:rPr>
              <a:t>Kain</a:t>
            </a:r>
            <a:endParaRPr lang="en-A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3213100"/>
            <a:ext cx="4535488" cy="701675"/>
          </a:xfrm>
          <a:noFill/>
          <a:ln/>
        </p:spPr>
        <p:txBody>
          <a:bodyPr/>
          <a:lstStyle/>
          <a:p>
            <a:r>
              <a:rPr lang="en-AU" sz="4000">
                <a:solidFill>
                  <a:srgbClr val="800000"/>
                </a:solidFill>
                <a:latin typeface="Arial" charset="0"/>
              </a:rPr>
              <a:t>CAPITAL INPUTS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Capital Specification #1</a:t>
            </a:r>
          </a:p>
        </p:txBody>
      </p:sp>
      <p:graphicFrame>
        <p:nvGraphicFramePr>
          <p:cNvPr id="628767" name="Group 31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8642350" cy="2688590"/>
        </p:xfrm>
        <a:graphic>
          <a:graphicData uri="http://schemas.openxmlformats.org/drawingml/2006/table">
            <a:tbl>
              <a:tblPr/>
              <a:tblGrid>
                <a:gridCol w="2992438"/>
                <a:gridCol w="2686050"/>
                <a:gridCol w="2963862"/>
              </a:tblGrid>
              <a:tr h="3714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2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O/H MVA-kms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U/G MVA-kms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Transformers &amp; other KVA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of &amp; on O/H capital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of &amp; on U/G capital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of &amp; on Trf &amp; other capital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O/H AUC / MVA-kms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U/G AUC / MVA-kms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Trf &amp; other AUC / KVA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Capital Specification #2</a:t>
            </a:r>
          </a:p>
        </p:txBody>
      </p:sp>
      <p:graphicFrame>
        <p:nvGraphicFramePr>
          <p:cNvPr id="648212" name="Group 20"/>
          <p:cNvGraphicFramePr>
            <a:graphicFrameLocks noGrp="1"/>
          </p:cNvGraphicFramePr>
          <p:nvPr>
            <p:ph idx="1"/>
          </p:nvPr>
        </p:nvGraphicFramePr>
        <p:xfrm>
          <a:off x="250825" y="2133600"/>
          <a:ext cx="8642350" cy="1420178"/>
        </p:xfrm>
        <a:graphic>
          <a:graphicData uri="http://schemas.openxmlformats.org/drawingml/2006/table">
            <a:tbl>
              <a:tblPr/>
              <a:tblGrid>
                <a:gridCol w="3097213"/>
                <a:gridCol w="2736850"/>
                <a:gridCol w="2808287"/>
              </a:tblGrid>
              <a:tr h="2413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39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Nominal RAB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Depreciation / ABS CGPI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of &amp; on capital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AUC / Const price RAB depreciation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Capital Specification #3</a:t>
            </a:r>
          </a:p>
        </p:txBody>
      </p:sp>
      <p:graphicFrame>
        <p:nvGraphicFramePr>
          <p:cNvPr id="650257" name="Group 17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8642350" cy="1882140"/>
        </p:xfrm>
        <a:graphic>
          <a:graphicData uri="http://schemas.openxmlformats.org/drawingml/2006/table">
            <a:tbl>
              <a:tblPr/>
              <a:tblGrid>
                <a:gridCol w="2992438"/>
                <a:gridCol w="2686050"/>
                <a:gridCol w="2963862"/>
              </a:tblGrid>
              <a:tr h="2413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59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Nominal depreciated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RAB / ABS CGPI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minus opex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AUC / Const price depreciated RAB 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3788" y="3340100"/>
            <a:ext cx="5111750" cy="701675"/>
          </a:xfrm>
          <a:noFill/>
          <a:ln/>
        </p:spPr>
        <p:txBody>
          <a:bodyPr/>
          <a:lstStyle/>
          <a:p>
            <a:r>
              <a:rPr lang="en-AU" sz="4000">
                <a:solidFill>
                  <a:srgbClr val="800000"/>
                </a:solidFill>
                <a:latin typeface="Arial" charset="0"/>
              </a:rPr>
              <a:t>GENERAL ISSUES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57175"/>
            <a:ext cx="5400675" cy="579438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Main Issue</a:t>
            </a:r>
            <a:r>
              <a:rPr lang="en-NZ" sz="2000" b="0"/>
              <a:t> </a:t>
            </a:r>
            <a:endParaRPr lang="en-US" sz="2000" b="0"/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323850" y="1557338"/>
            <a:ext cx="8640763" cy="397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AU" sz="2400" b="1">
                <a:solidFill>
                  <a:schemeClr val="tx1"/>
                </a:solidFill>
              </a:rPr>
              <a:t>Data requirements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</a:pPr>
            <a:endParaRPr lang="en-AU" sz="240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Are there any variables missing from tables 2 (for DNSPs) and 3 (for TNSPs) in section 3.2 that should be there?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Are the definitions proposed appropriate for economic benchmarking?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Tx/>
              <a:buChar char="•"/>
            </a:pPr>
            <a:r>
              <a:rPr lang="en-AU" sz="2400">
                <a:solidFill>
                  <a:schemeClr val="tx1"/>
                </a:solidFill>
              </a:rPr>
              <a:t>Should any of the definitions be altered to ensure consistency across DNSPs and across TNSPs, respectively?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55588"/>
            <a:ext cx="5867400" cy="579437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Other Issues</a:t>
            </a:r>
            <a:endParaRPr lang="en-AU" b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064500" cy="3671887"/>
          </a:xfrm>
        </p:spPr>
        <p:txBody>
          <a:bodyPr/>
          <a:lstStyle/>
          <a:p>
            <a:pPr>
              <a:buFontTx/>
              <a:buChar char="•"/>
            </a:pPr>
            <a:r>
              <a:rPr lang="en-GB" b="0"/>
              <a:t>Distribution cost coverage</a:t>
            </a:r>
            <a:r>
              <a:rPr lang="en-AU"/>
              <a:t> </a:t>
            </a:r>
            <a:endParaRPr lang="en-US" b="0"/>
          </a:p>
          <a:p>
            <a:pPr>
              <a:buFontTx/>
              <a:buChar char="•"/>
            </a:pPr>
            <a:r>
              <a:rPr lang="en-GB" b="0"/>
              <a:t>Opex price index</a:t>
            </a:r>
            <a:r>
              <a:rPr lang="en-AU"/>
              <a:t> </a:t>
            </a:r>
            <a:endParaRPr lang="en-US" b="0"/>
          </a:p>
          <a:p>
            <a:pPr lvl="1">
              <a:buFontTx/>
              <a:buChar char="•"/>
            </a:pPr>
            <a:r>
              <a:rPr lang="en-AU" b="0"/>
              <a:t>EGWW sector AWOTE or WPI – 62.0 per cent</a:t>
            </a:r>
          </a:p>
          <a:p>
            <a:pPr lvl="1">
              <a:buFontTx/>
              <a:buChar char="•"/>
            </a:pPr>
            <a:r>
              <a:rPr lang="en-AU" b="0"/>
              <a:t>Intermediate inputs – domestic PPI – 19.5 per cent</a:t>
            </a:r>
          </a:p>
          <a:p>
            <a:pPr lvl="1">
              <a:buFontTx/>
              <a:buChar char="•"/>
            </a:pPr>
            <a:r>
              <a:rPr lang="en-AU" b="0"/>
              <a:t>Data processing, web hosting and electronic information storage PPI – 8.2 per cent</a:t>
            </a:r>
          </a:p>
          <a:p>
            <a:pPr lvl="1">
              <a:buFontTx/>
              <a:buChar char="•"/>
            </a:pPr>
            <a:r>
              <a:rPr lang="en-AU" b="0"/>
              <a:t>Other administrative services – 6.3 per cent</a:t>
            </a:r>
          </a:p>
          <a:p>
            <a:pPr lvl="1">
              <a:buFontTx/>
              <a:buChar char="•"/>
            </a:pPr>
            <a:r>
              <a:rPr lang="en-AU" b="0"/>
              <a:t>Legal and accounting PPI – 3.0 per cent, and</a:t>
            </a:r>
          </a:p>
          <a:p>
            <a:pPr lvl="1">
              <a:buFontTx/>
              <a:buChar char="•"/>
            </a:pPr>
            <a:r>
              <a:rPr lang="en-AU" b="0"/>
              <a:t>Market research and statistical services PPI – 1.0 per cent</a:t>
            </a:r>
          </a:p>
          <a:p>
            <a:pPr>
              <a:buFontTx/>
              <a:buNone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55588"/>
            <a:ext cx="5867400" cy="579437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AWOTE vs WPI</a:t>
            </a:r>
            <a:endParaRPr lang="en-AU" b="0">
              <a:solidFill>
                <a:srgbClr val="800000"/>
              </a:solidFill>
              <a:latin typeface="Arial" charset="0"/>
            </a:endParaRPr>
          </a:p>
        </p:txBody>
      </p:sp>
      <p:pic>
        <p:nvPicPr>
          <p:cNvPr id="64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" y="1125538"/>
            <a:ext cx="8991600" cy="5524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55588"/>
            <a:ext cx="5867400" cy="579437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Other Issues (cont’d)</a:t>
            </a:r>
            <a:endParaRPr lang="en-AU" b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416800" cy="3671887"/>
          </a:xfrm>
        </p:spPr>
        <p:txBody>
          <a:bodyPr/>
          <a:lstStyle/>
          <a:p>
            <a:pPr>
              <a:buFontTx/>
              <a:buChar char="•"/>
            </a:pPr>
            <a:r>
              <a:rPr lang="en-GB" b="0"/>
              <a:t>Easements</a:t>
            </a:r>
            <a:r>
              <a:rPr lang="en-AU"/>
              <a:t> </a:t>
            </a:r>
            <a:endParaRPr lang="en-US" b="0"/>
          </a:p>
          <a:p>
            <a:pPr>
              <a:buFontTx/>
              <a:buChar char="•"/>
            </a:pPr>
            <a:r>
              <a:rPr lang="en-GB" b="0"/>
              <a:t>Distribution network complexity</a:t>
            </a:r>
            <a:r>
              <a:rPr lang="en-AU"/>
              <a:t> </a:t>
            </a:r>
            <a:endParaRPr lang="en-AU" b="0"/>
          </a:p>
          <a:p>
            <a:pPr>
              <a:buFontTx/>
              <a:buChar char="•"/>
            </a:pPr>
            <a:r>
              <a:rPr lang="en-GB" b="0"/>
              <a:t>System capacity and capital input quantities</a:t>
            </a:r>
            <a:r>
              <a:rPr lang="en-AU" b="0"/>
              <a:t> </a:t>
            </a:r>
          </a:p>
          <a:p>
            <a:pPr>
              <a:buFontTx/>
              <a:buChar char="•"/>
            </a:pPr>
            <a:r>
              <a:rPr lang="en-GB" b="0"/>
              <a:t>WACC for use in economic benchmarking</a:t>
            </a:r>
            <a:r>
              <a:rPr lang="en-AU"/>
              <a:t> </a:t>
            </a:r>
            <a:endParaRPr lang="en-AU" b="0"/>
          </a:p>
          <a:p>
            <a:pPr>
              <a:buFontTx/>
              <a:buNone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3213100"/>
            <a:ext cx="4103687" cy="701675"/>
          </a:xfrm>
          <a:noFill/>
          <a:ln/>
        </p:spPr>
        <p:txBody>
          <a:bodyPr/>
          <a:lstStyle/>
          <a:p>
            <a:r>
              <a:rPr lang="en-AU" sz="4000">
                <a:solidFill>
                  <a:srgbClr val="800000"/>
                </a:solidFill>
                <a:latin typeface="Arial" charset="0"/>
              </a:rPr>
              <a:t>OPEX INPUTS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Opex Specification #1</a:t>
            </a:r>
          </a:p>
        </p:txBody>
      </p:sp>
      <p:graphicFrame>
        <p:nvGraphicFramePr>
          <p:cNvPr id="585809" name="Group 81"/>
          <p:cNvGraphicFramePr>
            <a:graphicFrameLocks noGrp="1"/>
          </p:cNvGraphicFramePr>
          <p:nvPr>
            <p:ph idx="1"/>
          </p:nvPr>
        </p:nvGraphicFramePr>
        <p:xfrm>
          <a:off x="250825" y="1844675"/>
          <a:ext cx="8642350" cy="2951163"/>
        </p:xfrm>
        <a:graphic>
          <a:graphicData uri="http://schemas.openxmlformats.org/drawingml/2006/table">
            <a:tbl>
              <a:tblPr/>
              <a:tblGrid>
                <a:gridCol w="2992438"/>
                <a:gridCol w="2686050"/>
                <a:gridCol w="2963862"/>
              </a:tblGrid>
              <a:tr h="411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Nominal opex / Weighted 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 price index</a:t>
                      </a: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Opex (for network services group adjusted to remove accounting items not reflecting input use that year)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Weighted average of ABS EGWW AWOTE labour index and five ABS producer price indexes</a:t>
                      </a: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Opex Specification #2</a:t>
            </a:r>
          </a:p>
        </p:txBody>
      </p:sp>
      <p:graphicFrame>
        <p:nvGraphicFramePr>
          <p:cNvPr id="646165" name="Group 21"/>
          <p:cNvGraphicFramePr>
            <a:graphicFrameLocks noGrp="1"/>
          </p:cNvGraphicFramePr>
          <p:nvPr>
            <p:ph idx="1"/>
          </p:nvPr>
        </p:nvGraphicFramePr>
        <p:xfrm>
          <a:off x="179388" y="1557338"/>
          <a:ext cx="8642350" cy="2951163"/>
        </p:xfrm>
        <a:graphic>
          <a:graphicData uri="http://schemas.openxmlformats.org/drawingml/2006/table">
            <a:tbl>
              <a:tblPr/>
              <a:tblGrid>
                <a:gridCol w="2992437"/>
                <a:gridCol w="2686050"/>
                <a:gridCol w="2963863"/>
              </a:tblGrid>
              <a:tr h="411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Nominal opex / Weighted 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 price index</a:t>
                      </a: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Opex (for network services group adjusted to remove accounting items not reflecting input use that year)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Weighted average of ABS EGWW WPI labour index and five ABS producer price indexes</a:t>
                      </a: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CCppt">
  <a:themeElements>
    <a:clrScheme name="">
      <a:dk1>
        <a:srgbClr val="000000"/>
      </a:dk1>
      <a:lt1>
        <a:srgbClr val="EAEAEA"/>
      </a:lt1>
      <a:dk2>
        <a:srgbClr val="003366"/>
      </a:dk2>
      <a:lt2>
        <a:srgbClr val="FFFFFF"/>
      </a:lt2>
      <a:accent1>
        <a:srgbClr val="FFFFFF"/>
      </a:accent1>
      <a:accent2>
        <a:srgbClr val="FFFFFF"/>
      </a:accent2>
      <a:accent3>
        <a:srgbClr val="F3F3F3"/>
      </a:accent3>
      <a:accent4>
        <a:srgbClr val="000000"/>
      </a:accent4>
      <a:accent5>
        <a:srgbClr val="FFFFFF"/>
      </a:accent5>
      <a:accent6>
        <a:srgbClr val="E7E7E7"/>
      </a:accent6>
      <a:hlink>
        <a:srgbClr val="079D7F"/>
      </a:hlink>
      <a:folHlink>
        <a:srgbClr val="000000"/>
      </a:folHlink>
    </a:clrScheme>
    <a:fontScheme name="CC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ppt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ppt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5">
        <a:dk1>
          <a:srgbClr val="000000"/>
        </a:dk1>
        <a:lt1>
          <a:srgbClr val="EAEAEA"/>
        </a:lt1>
        <a:dk2>
          <a:srgbClr val="003366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00B78A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H:\Personal Templates\CCppt.pot</Template>
  <TotalTime>0</TotalTime>
  <Words>366</Words>
  <Application>Microsoft Office PowerPoint</Application>
  <PresentationFormat>On-screen Show (4:3)</PresentationFormat>
  <Paragraphs>87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Verdana</vt:lpstr>
      <vt:lpstr>Wingdings</vt:lpstr>
      <vt:lpstr>Times New Roman</vt:lpstr>
      <vt:lpstr>CCppt</vt:lpstr>
      <vt:lpstr>Measuring NSP Inputs for   Economic Benchmarking</vt:lpstr>
      <vt:lpstr>GENERAL ISSUES</vt:lpstr>
      <vt:lpstr>Main Issue </vt:lpstr>
      <vt:lpstr>Other Issues</vt:lpstr>
      <vt:lpstr>AWOTE vs WPI</vt:lpstr>
      <vt:lpstr>Other Issues (cont’d)</vt:lpstr>
      <vt:lpstr>OPEX INPUTS</vt:lpstr>
      <vt:lpstr>Opex Specification #1</vt:lpstr>
      <vt:lpstr>Opex Specification #2</vt:lpstr>
      <vt:lpstr>CAPITAL INPUTS</vt:lpstr>
      <vt:lpstr>Capital Specification #1</vt:lpstr>
      <vt:lpstr>Capital Specification #2</vt:lpstr>
      <vt:lpstr>Capital Specification #3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</dc:title>
  <dc:creator/>
  <cp:lastModifiedBy/>
  <cp:revision>1</cp:revision>
  <dcterms:created xsi:type="dcterms:W3CDTF">2013-05-15T23:58:53Z</dcterms:created>
  <dcterms:modified xsi:type="dcterms:W3CDTF">2013-05-15T23:59:07Z</dcterms:modified>
</cp:coreProperties>
</file>